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Override2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</p:sldMasterIdLst>
  <p:sldIdLst>
    <p:sldId id="269" r:id="rId5"/>
    <p:sldId id="270" r:id="rId6"/>
    <p:sldId id="257" r:id="rId7"/>
    <p:sldId id="256" r:id="rId8"/>
    <p:sldId id="258" r:id="rId9"/>
    <p:sldId id="272" r:id="rId10"/>
    <p:sldId id="260" r:id="rId11"/>
    <p:sldId id="263" r:id="rId12"/>
    <p:sldId id="261" r:id="rId13"/>
    <p:sldId id="268" r:id="rId14"/>
    <p:sldId id="267" r:id="rId15"/>
    <p:sldId id="262" r:id="rId16"/>
    <p:sldId id="274" r:id="rId17"/>
    <p:sldId id="275" r:id="rId18"/>
    <p:sldId id="276" r:id="rId19"/>
    <p:sldId id="277" r:id="rId20"/>
    <p:sldId id="278" r:id="rId21"/>
    <p:sldId id="279" r:id="rId22"/>
    <p:sldId id="265" r:id="rId23"/>
    <p:sldId id="264" r:id="rId24"/>
    <p:sldId id="280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663300"/>
    <a:srgbClr val="CC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0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09.11.2002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09.11.2002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09.11.2002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09.11.2002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09.11.2002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09.11.2002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09.11.2002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slideLayout" Target="../slideLayouts/slideLayout24.xml"/><Relationship Id="rId1" Type="http://schemas.openxmlformats.org/officeDocument/2006/relationships/audio" Target="file:///G:\15r-minus.mp3" TargetMode="External"/><Relationship Id="rId5" Type="http://schemas.openxmlformats.org/officeDocument/2006/relationships/image" Target="../media/image38.png"/><Relationship Id="rId4" Type="http://schemas.openxmlformats.org/officeDocument/2006/relationships/image" Target="../media/image37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40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15r-minus.mp3" TargetMode="Externa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Arial Black" pitchFamily="34" charset="0"/>
              </a:rPr>
              <a:t> </a:t>
            </a:r>
            <a:endParaRPr lang="ru-RU" sz="2800" dirty="0">
              <a:latin typeface="Arial Black" pitchFamily="34" charset="0"/>
            </a:endParaRPr>
          </a:p>
        </p:txBody>
      </p:sp>
      <p:pic>
        <p:nvPicPr>
          <p:cNvPr id="1026" name="Picture 2" descr="C:\Documents and Settings\UserXP\Мои документы\np-25-let-koncert-246_20080408_202279513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4000" t="11723" r="1500" b="13821"/>
          <a:stretch>
            <a:fillRect/>
          </a:stretch>
        </p:blipFill>
        <p:spPr bwMode="auto">
          <a:xfrm>
            <a:off x="357158" y="500042"/>
            <a:ext cx="3286148" cy="221457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7" name="Picture 3" descr="C:\Documents and Settings\UserXP\Мои документы\000280_3382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429000"/>
            <a:ext cx="4214842" cy="2310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Documents and Settings\UserXP\Мои документы\kalyk-blago-2008-3712_20080416_1748191206.jpg"/>
          <p:cNvPicPr>
            <a:picLocks noChangeAspect="1" noChangeArrowheads="1"/>
          </p:cNvPicPr>
          <p:nvPr/>
        </p:nvPicPr>
        <p:blipFill>
          <a:blip r:embed="rId5" cstate="print"/>
          <a:srcRect l="12500" t="11373" r="15500" b="8154"/>
          <a:stretch>
            <a:fillRect/>
          </a:stretch>
        </p:blipFill>
        <p:spPr bwMode="auto">
          <a:xfrm>
            <a:off x="5715008" y="3929066"/>
            <a:ext cx="2928958" cy="2661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714744" y="928670"/>
            <a:ext cx="507209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Устное народное творчество</a:t>
            </a:r>
            <a:endParaRPr lang="ru-RU" sz="5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429264"/>
            <a:ext cx="8229600" cy="121444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 Black" pitchFamily="34" charset="0"/>
              </a:rPr>
              <a:t>Хоть и виноват медведь,</a:t>
            </a:r>
            <a:br>
              <a:rPr lang="ru-RU" sz="3200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Arial Black" pitchFamily="34" charset="0"/>
              </a:rPr>
              <a:t>Мы ему поможем!</a:t>
            </a:r>
            <a:br>
              <a:rPr lang="ru-RU" sz="3200" b="1" dirty="0" smtClean="0">
                <a:solidFill>
                  <a:srgbClr val="002060"/>
                </a:solidFill>
                <a:latin typeface="Arial Black" pitchFamily="34" charset="0"/>
              </a:rPr>
            </a:br>
            <a:endParaRPr lang="ru-RU" sz="32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0"/>
            <a:ext cx="65008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Если сделал что не так,</a:t>
            </a:r>
            <a:b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То сумей исправить.</a:t>
            </a: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Picture 4" descr="10_9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2428860" y="1142985"/>
            <a:ext cx="4173540" cy="4214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Documents and Settings\UserXP\Рабочий стол\ace7183f96c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8264" r="7685" b="2039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blipFill>
            <a:blip r:embed="rId2" cstate="print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ru-RU" sz="32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4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ЕВГЕНИЙ                НИКОЛАЕВИЧ</a:t>
            </a:r>
            <a:br>
              <a:rPr lang="ru-RU" sz="4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ЧАРУШИН</a:t>
            </a:r>
            <a:r>
              <a:rPr lang="ru-RU" sz="32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G:\Е Чарушин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4572000" y="571480"/>
            <a:ext cx="4071966" cy="550072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10_2"/>
          <p:cNvPicPr preferRelativeResize="0"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9" descr="10_3"/>
          <p:cNvPicPr preferRelativeResize="0"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30000" contrast="10000"/>
          </a:blip>
          <a:srcRect/>
          <a:stretch>
            <a:fillRect/>
          </a:stretch>
        </p:blipFill>
        <p:spPr bwMode="auto">
          <a:xfrm>
            <a:off x="0" y="9486"/>
            <a:ext cx="9144000" cy="6858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10_4"/>
          <p:cNvPicPr preferRelativeResize="0"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10_5"/>
          <p:cNvPicPr preferRelativeResize="0"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30000"/>
          </a:blip>
          <a:srcRect/>
          <a:stretch>
            <a:fillRect/>
          </a:stretch>
        </p:blipFill>
        <p:spPr bwMode="auto">
          <a:xfrm>
            <a:off x="0" y="-5304"/>
            <a:ext cx="9144000" cy="68910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10_6"/>
          <p:cNvPicPr preferRelativeResize="0"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-69104" y="15978"/>
            <a:ext cx="9213104" cy="68420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 descr="10_7"/>
          <p:cNvPicPr preferRelativeResize="0"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0" y="24616"/>
            <a:ext cx="9144000" cy="6827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6572272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latin typeface="Arial Black" pitchFamily="34" charset="0"/>
              </a:rPr>
              <a:t>   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</a:rPr>
              <a:t>мышка – норушка</a:t>
            </a:r>
            <a:r>
              <a:rPr lang="ru-RU" sz="2800" b="1" dirty="0" smtClean="0">
                <a:latin typeface="Arial Black" pitchFamily="34" charset="0"/>
              </a:rPr>
              <a:t/>
            </a:r>
            <a:br>
              <a:rPr lang="ru-RU" sz="2800" b="1" dirty="0" smtClean="0">
                <a:latin typeface="Arial Black" pitchFamily="34" charset="0"/>
              </a:rPr>
            </a:br>
            <a:r>
              <a:rPr lang="ru-RU" sz="2800" b="1" dirty="0" smtClean="0">
                <a:latin typeface="Arial Black" pitchFamily="34" charset="0"/>
              </a:rPr>
              <a:t>   </a:t>
            </a:r>
            <a:r>
              <a:rPr lang="ru-RU" sz="2800" b="1" dirty="0" smtClean="0">
                <a:solidFill>
                  <a:srgbClr val="00B050"/>
                </a:solidFill>
                <a:latin typeface="Arial Black" pitchFamily="34" charset="0"/>
              </a:rPr>
              <a:t>лягушка – квакушка</a:t>
            </a:r>
            <a:r>
              <a:rPr lang="ru-RU" sz="2800" b="1" dirty="0" smtClean="0">
                <a:latin typeface="Arial Black" pitchFamily="34" charset="0"/>
              </a:rPr>
              <a:t/>
            </a:r>
            <a:br>
              <a:rPr lang="ru-RU" sz="2800" b="1" dirty="0" smtClean="0">
                <a:latin typeface="Arial Black" pitchFamily="34" charset="0"/>
              </a:rPr>
            </a:br>
            <a:r>
              <a:rPr lang="ru-RU" sz="2800" b="1" dirty="0" smtClean="0">
                <a:latin typeface="Arial Black" pitchFamily="34" charset="0"/>
              </a:rPr>
              <a:t>   </a:t>
            </a:r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  <a:t>заяц – </a:t>
            </a:r>
            <a:r>
              <a:rPr lang="ru-RU" sz="2800" b="1" dirty="0" err="1" smtClean="0">
                <a:solidFill>
                  <a:srgbClr val="C00000"/>
                </a:solidFill>
                <a:latin typeface="Arial Black" pitchFamily="34" charset="0"/>
              </a:rPr>
              <a:t>увёртыш</a:t>
            </a:r>
            <a:r>
              <a:rPr lang="ru-RU" sz="2800" b="1" dirty="0" smtClean="0">
                <a:latin typeface="Arial Black" pitchFamily="34" charset="0"/>
              </a:rPr>
              <a:t/>
            </a:r>
            <a:br>
              <a:rPr lang="ru-RU" sz="2800" b="1" dirty="0" smtClean="0">
                <a:latin typeface="Arial Black" pitchFamily="34" charset="0"/>
              </a:rPr>
            </a:br>
            <a:r>
              <a:rPr lang="ru-RU" sz="2800" b="1" dirty="0" smtClean="0">
                <a:latin typeface="Arial Black" pitchFamily="34" charset="0"/>
              </a:rPr>
              <a:t>   </a:t>
            </a: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лисичка – сестричка</a:t>
            </a:r>
            <a:r>
              <a:rPr lang="ru-RU" sz="2800" b="1" dirty="0" smtClean="0">
                <a:latin typeface="Arial Black" pitchFamily="34" charset="0"/>
              </a:rPr>
              <a:t/>
            </a:r>
            <a:br>
              <a:rPr lang="ru-RU" sz="2800" b="1" dirty="0" smtClean="0">
                <a:latin typeface="Arial Black" pitchFamily="34" charset="0"/>
              </a:rPr>
            </a:br>
            <a:r>
              <a:rPr lang="ru-RU" sz="2800" b="1" dirty="0" smtClean="0">
                <a:latin typeface="Arial Black" pitchFamily="34" charset="0"/>
              </a:rPr>
              <a:t>   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</a:rPr>
              <a:t>волк – </a:t>
            </a:r>
            <a:r>
              <a:rPr lang="ru-RU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</a:rPr>
              <a:t>хватыш</a:t>
            </a:r>
            <a:r>
              <a:rPr lang="ru-RU" sz="2800" b="1" dirty="0" smtClean="0">
                <a:latin typeface="Arial Black" pitchFamily="34" charset="0"/>
              </a:rPr>
              <a:t/>
            </a:r>
            <a:br>
              <a:rPr lang="ru-RU" sz="2800" b="1" dirty="0" smtClean="0">
                <a:latin typeface="Arial Black" pitchFamily="34" charset="0"/>
              </a:rPr>
            </a:br>
            <a:r>
              <a:rPr lang="ru-RU" sz="2800" b="1" dirty="0" smtClean="0">
                <a:latin typeface="Arial Black" pitchFamily="34" charset="0"/>
              </a:rPr>
              <a:t>   </a:t>
            </a:r>
            <a:r>
              <a:rPr lang="ru-RU" sz="2800" b="1" dirty="0" smtClean="0">
                <a:solidFill>
                  <a:srgbClr val="663300"/>
                </a:solidFill>
                <a:latin typeface="Arial Black" pitchFamily="34" charset="0"/>
              </a:rPr>
              <a:t>медведь – </a:t>
            </a:r>
            <a:r>
              <a:rPr lang="ru-RU" sz="2800" b="1" smtClean="0">
                <a:solidFill>
                  <a:srgbClr val="663300"/>
                </a:solidFill>
                <a:latin typeface="Arial Black" pitchFamily="34" charset="0"/>
              </a:rPr>
              <a:t>тяпыш-ляпыш</a:t>
            </a:r>
            <a:endParaRPr lang="ru-RU" sz="2800" b="1" dirty="0">
              <a:solidFill>
                <a:srgbClr val="663300"/>
              </a:solidFill>
              <a:latin typeface="Arial Black" pitchFamily="34" charset="0"/>
            </a:endParaRPr>
          </a:p>
        </p:txBody>
      </p:sp>
      <p:pic>
        <p:nvPicPr>
          <p:cNvPr id="7170" name="Picture 2" descr="C:\Documents and Settings\UserXP\Мои документы\К УРОКУ\геро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8040" r="74000" b="54570"/>
          <a:stretch>
            <a:fillRect/>
          </a:stretch>
        </p:blipFill>
        <p:spPr bwMode="auto">
          <a:xfrm>
            <a:off x="3643306" y="428604"/>
            <a:ext cx="1595432" cy="15716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171" name="Picture 3" descr="C:\Documents and Settings\UserXP\Мои документы\К УРОКУ\герои.jpg"/>
          <p:cNvPicPr>
            <a:picLocks noChangeAspect="1" noChangeArrowheads="1"/>
          </p:cNvPicPr>
          <p:nvPr/>
        </p:nvPicPr>
        <p:blipFill>
          <a:blip r:embed="rId2" cstate="print"/>
          <a:srcRect l="26000" t="8211" r="50000" b="52199"/>
          <a:stretch>
            <a:fillRect/>
          </a:stretch>
        </p:blipFill>
        <p:spPr bwMode="auto">
          <a:xfrm>
            <a:off x="5429256" y="714356"/>
            <a:ext cx="1714512" cy="16640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172" name="Picture 4" descr="C:\Documents and Settings\UserXP\Мои документы\К УРОКУ\герои.jpg"/>
          <p:cNvPicPr>
            <a:picLocks noChangeAspect="1" noChangeArrowheads="1"/>
          </p:cNvPicPr>
          <p:nvPr/>
        </p:nvPicPr>
        <p:blipFill>
          <a:blip r:embed="rId2" cstate="print"/>
          <a:srcRect l="51500" t="8211" r="20000" b="52199"/>
          <a:stretch>
            <a:fillRect/>
          </a:stretch>
        </p:blipFill>
        <p:spPr bwMode="auto">
          <a:xfrm>
            <a:off x="7143768" y="214290"/>
            <a:ext cx="1785950" cy="16640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173" name="Picture 5" descr="C:\Documents and Settings\UserXP\Мои документы\К УРОКУ\герои.jpg"/>
          <p:cNvPicPr>
            <a:picLocks noChangeAspect="1" noChangeArrowheads="1"/>
          </p:cNvPicPr>
          <p:nvPr/>
        </p:nvPicPr>
        <p:blipFill>
          <a:blip r:embed="rId2" cstate="print"/>
          <a:srcRect l="3500" t="56598" r="69500"/>
          <a:stretch>
            <a:fillRect/>
          </a:stretch>
        </p:blipFill>
        <p:spPr bwMode="auto">
          <a:xfrm>
            <a:off x="6215074" y="4643446"/>
            <a:ext cx="1714512" cy="18243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174" name="Picture 6" descr="C:\Documents and Settings\UserXP\Мои документы\К УРОКУ\герои.jpg"/>
          <p:cNvPicPr>
            <a:picLocks noChangeAspect="1" noChangeArrowheads="1"/>
          </p:cNvPicPr>
          <p:nvPr/>
        </p:nvPicPr>
        <p:blipFill>
          <a:blip r:embed="rId2" cstate="print"/>
          <a:srcRect l="30500" t="56598" r="39500"/>
          <a:stretch>
            <a:fillRect/>
          </a:stretch>
        </p:blipFill>
        <p:spPr bwMode="auto">
          <a:xfrm>
            <a:off x="7143768" y="2500306"/>
            <a:ext cx="1807933" cy="18243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175" name="Picture 7" descr="C:\Documents and Settings\UserXP\Мои документы\К УРОКУ\герои.jpg"/>
          <p:cNvPicPr>
            <a:picLocks noChangeAspect="1" noChangeArrowheads="1"/>
          </p:cNvPicPr>
          <p:nvPr/>
        </p:nvPicPr>
        <p:blipFill>
          <a:blip r:embed="rId2" cstate="print"/>
          <a:srcRect l="63000" t="57185" r="5499" b="9823"/>
          <a:stretch>
            <a:fillRect/>
          </a:stretch>
        </p:blipFill>
        <p:spPr bwMode="auto">
          <a:xfrm>
            <a:off x="3571868" y="4929198"/>
            <a:ext cx="2173366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176" name="Picture 8" descr="C:\Documents and Settings\UserXP\Мои документы\К УРОКУ\теремок10.jpg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 b="62632"/>
          <a:stretch>
            <a:fillRect/>
          </a:stretch>
        </p:blipFill>
        <p:spPr bwMode="auto">
          <a:xfrm>
            <a:off x="285720" y="285728"/>
            <a:ext cx="3505200" cy="169068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428605"/>
            <a:ext cx="8572560" cy="928693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Устное народное творчество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0" y="2000240"/>
            <a:ext cx="9144000" cy="2357454"/>
          </a:xfrm>
        </p:spPr>
        <p:txBody>
          <a:bodyPr/>
          <a:lstStyle/>
          <a:p>
            <a:pPr algn="l"/>
            <a:r>
              <a:rPr lang="ru-RU" sz="4000" b="1" dirty="0" smtClean="0">
                <a:solidFill>
                  <a:srgbClr val="CC6600"/>
                </a:solidFill>
                <a:latin typeface="Georgia" pitchFamily="18" charset="0"/>
              </a:rPr>
              <a:t> 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5984" y="4500570"/>
            <a:ext cx="442915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800" b="1" dirty="0" smtClean="0">
                <a:solidFill>
                  <a:srgbClr val="CC6600"/>
                </a:solidFill>
                <a:latin typeface="Georgia" pitchFamily="18" charset="0"/>
              </a:rPr>
              <a:t>сказка</a:t>
            </a:r>
            <a:endParaRPr lang="ru-RU" sz="8800" dirty="0"/>
          </a:p>
        </p:txBody>
      </p:sp>
      <p:pic>
        <p:nvPicPr>
          <p:cNvPr id="2050" name="Picture 2" descr="C:\Documents and Settings\UserXP\Мои документы\1000466978.jpg"/>
          <p:cNvPicPr>
            <a:picLocks noChangeAspect="1" noChangeArrowheads="1"/>
          </p:cNvPicPr>
          <p:nvPr/>
        </p:nvPicPr>
        <p:blipFill>
          <a:blip r:embed="rId3" cstate="print"/>
          <a:srcRect t="37374" b="14646"/>
          <a:stretch>
            <a:fillRect/>
          </a:stretch>
        </p:blipFill>
        <p:spPr bwMode="auto">
          <a:xfrm>
            <a:off x="2000232" y="1428736"/>
            <a:ext cx="5357849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sz="3600" dirty="0" smtClean="0">
                <a:latin typeface="Arial Black" pitchFamily="34" charset="0"/>
              </a:rPr>
              <a:t>   т</a:t>
            </a:r>
            <a:r>
              <a:rPr lang="ru-RU" sz="3600" u="sng" dirty="0" smtClean="0">
                <a:latin typeface="Arial Black" pitchFamily="34" charset="0"/>
              </a:rPr>
              <a:t>е</a:t>
            </a:r>
            <a:r>
              <a:rPr lang="ru-RU" sz="3600" dirty="0" smtClean="0">
                <a:latin typeface="Arial Black" pitchFamily="34" charset="0"/>
              </a:rPr>
              <a:t>р</a:t>
            </a:r>
            <a:r>
              <a:rPr lang="ru-RU" sz="3600" u="sng" dirty="0" smtClean="0">
                <a:latin typeface="Arial Black" pitchFamily="34" charset="0"/>
              </a:rPr>
              <a:t>е</a:t>
            </a:r>
            <a:r>
              <a:rPr lang="ru-RU" sz="3600" dirty="0" smtClean="0">
                <a:latin typeface="Arial Black" pitchFamily="34" charset="0"/>
              </a:rPr>
              <a:t>мок – высок</a:t>
            </a:r>
            <a:br>
              <a:rPr lang="ru-RU" sz="3600" dirty="0" smtClean="0">
                <a:latin typeface="Arial Black" pitchFamily="34" charset="0"/>
              </a:rPr>
            </a:br>
            <a:r>
              <a:rPr lang="ru-RU" sz="3600" dirty="0" smtClean="0">
                <a:latin typeface="Arial Black" pitchFamily="34" charset="0"/>
              </a:rPr>
              <a:t/>
            </a:r>
            <a:br>
              <a:rPr lang="ru-RU" sz="3600" dirty="0" smtClean="0">
                <a:latin typeface="Arial Black" pitchFamily="34" charset="0"/>
              </a:rPr>
            </a:br>
            <a:r>
              <a:rPr lang="ru-RU" sz="3600" dirty="0" smtClean="0">
                <a:latin typeface="Arial Black" pitchFamily="34" charset="0"/>
              </a:rPr>
              <a:t>   </a:t>
            </a:r>
            <a:r>
              <a:rPr lang="ru-RU" sz="3600" u="sng" dirty="0" err="1" smtClean="0">
                <a:latin typeface="Arial Black" pitchFamily="34" charset="0"/>
              </a:rPr>
              <a:t>о</a:t>
            </a:r>
            <a:r>
              <a:rPr lang="ru-RU" sz="3600" dirty="0" err="1" smtClean="0">
                <a:latin typeface="Arial Black" pitchFamily="34" charset="0"/>
              </a:rPr>
              <a:t>-ст</a:t>
            </a:r>
            <a:r>
              <a:rPr lang="ru-RU" sz="3600" u="sng" dirty="0" err="1" smtClean="0">
                <a:latin typeface="Arial Black" pitchFamily="34" charset="0"/>
              </a:rPr>
              <a:t>а</a:t>
            </a:r>
            <a:r>
              <a:rPr lang="ru-RU" sz="3600" dirty="0" err="1" smtClean="0">
                <a:latin typeface="Arial Black" pitchFamily="34" charset="0"/>
              </a:rPr>
              <a:t>-н</a:t>
            </a:r>
            <a:r>
              <a:rPr lang="ru-RU" sz="3600" u="sng" dirty="0" err="1" smtClean="0">
                <a:latin typeface="Arial Black" pitchFamily="34" charset="0"/>
              </a:rPr>
              <a:t>о</a:t>
            </a:r>
            <a:r>
              <a:rPr lang="ru-RU" sz="3600" dirty="0" err="1" smtClean="0">
                <a:latin typeface="Arial Black" pitchFamily="34" charset="0"/>
              </a:rPr>
              <a:t>-ви-лась</a:t>
            </a:r>
            <a:r>
              <a:rPr lang="ru-RU" sz="3600" dirty="0" smtClean="0">
                <a:latin typeface="Arial Black" pitchFamily="34" charset="0"/>
              </a:rPr>
              <a:t> – остановилась</a:t>
            </a:r>
            <a:br>
              <a:rPr lang="ru-RU" sz="3600" dirty="0" smtClean="0">
                <a:latin typeface="Arial Black" pitchFamily="34" charset="0"/>
              </a:rPr>
            </a:br>
            <a:r>
              <a:rPr lang="ru-RU" sz="3600" dirty="0" smtClean="0">
                <a:latin typeface="Arial Black" pitchFamily="34" charset="0"/>
              </a:rPr>
              <a:t/>
            </a:r>
            <a:br>
              <a:rPr lang="ru-RU" sz="3600" dirty="0" smtClean="0">
                <a:latin typeface="Arial Black" pitchFamily="34" charset="0"/>
              </a:rPr>
            </a:br>
            <a:r>
              <a:rPr lang="ru-RU" sz="3600" dirty="0" smtClean="0">
                <a:latin typeface="Arial Black" pitchFamily="34" charset="0"/>
              </a:rPr>
              <a:t>   жить- п</a:t>
            </a:r>
            <a:r>
              <a:rPr lang="ru-RU" sz="3600" u="sng" dirty="0" smtClean="0">
                <a:latin typeface="Arial Black" pitchFamily="34" charset="0"/>
              </a:rPr>
              <a:t>о</a:t>
            </a:r>
            <a:r>
              <a:rPr lang="ru-RU" sz="3600" dirty="0" smtClean="0">
                <a:latin typeface="Arial Black" pitchFamily="34" charset="0"/>
              </a:rPr>
              <a:t>живать</a:t>
            </a:r>
            <a:br>
              <a:rPr lang="ru-RU" sz="3600" dirty="0" smtClean="0">
                <a:latin typeface="Arial Black" pitchFamily="34" charset="0"/>
              </a:rPr>
            </a:br>
            <a:r>
              <a:rPr lang="ru-RU" sz="3600" dirty="0" smtClean="0">
                <a:latin typeface="Arial Black" pitchFamily="34" charset="0"/>
              </a:rPr>
              <a:t/>
            </a:r>
            <a:br>
              <a:rPr lang="ru-RU" sz="3600" dirty="0" smtClean="0">
                <a:latin typeface="Arial Black" pitchFamily="34" charset="0"/>
              </a:rPr>
            </a:br>
            <a:r>
              <a:rPr lang="ru-RU" sz="3600" dirty="0" smtClean="0">
                <a:latin typeface="Arial Black" pitchFamily="34" charset="0"/>
              </a:rPr>
              <a:t>   </a:t>
            </a:r>
            <a:r>
              <a:rPr lang="ru-RU" sz="3600" dirty="0" err="1" smtClean="0">
                <a:latin typeface="Arial Black" pitchFamily="34" charset="0"/>
              </a:rPr>
              <a:t>рас-пе-вать</a:t>
            </a:r>
            <a:r>
              <a:rPr lang="ru-RU" sz="3600" dirty="0" smtClean="0">
                <a:latin typeface="Arial Black" pitchFamily="34" charset="0"/>
              </a:rPr>
              <a:t> – распевать</a:t>
            </a:r>
            <a:br>
              <a:rPr lang="ru-RU" sz="3600" dirty="0" smtClean="0">
                <a:latin typeface="Arial Black" pitchFamily="34" charset="0"/>
              </a:rPr>
            </a:br>
            <a:r>
              <a:rPr lang="ru-RU" sz="3600" dirty="0" smtClean="0">
                <a:latin typeface="Arial Black" pitchFamily="34" charset="0"/>
              </a:rPr>
              <a:t/>
            </a:r>
            <a:br>
              <a:rPr lang="ru-RU" sz="3600" dirty="0" smtClean="0">
                <a:latin typeface="Arial Black" pitchFamily="34" charset="0"/>
              </a:rPr>
            </a:br>
            <a:r>
              <a:rPr lang="ru-RU" sz="3600" dirty="0" smtClean="0">
                <a:latin typeface="Arial Black" pitchFamily="34" charset="0"/>
              </a:rPr>
              <a:t>   </a:t>
            </a:r>
            <a:r>
              <a:rPr lang="ru-RU" sz="3600" dirty="0" err="1" smtClean="0">
                <a:latin typeface="Arial Black" pitchFamily="34" charset="0"/>
              </a:rPr>
              <a:t>вмес-те</a:t>
            </a:r>
            <a:r>
              <a:rPr lang="ru-RU" sz="3600" dirty="0" smtClean="0">
                <a:latin typeface="Arial Black" pitchFamily="34" charset="0"/>
              </a:rPr>
              <a:t> – вместе</a:t>
            </a:r>
            <a:br>
              <a:rPr lang="ru-RU" sz="3600" dirty="0" smtClean="0">
                <a:latin typeface="Arial Black" pitchFamily="34" charset="0"/>
              </a:rPr>
            </a:br>
            <a:r>
              <a:rPr lang="ru-RU" sz="3600" dirty="0" smtClean="0">
                <a:latin typeface="Arial Black" pitchFamily="34" charset="0"/>
              </a:rPr>
              <a:t/>
            </a:r>
            <a:br>
              <a:rPr lang="ru-RU" sz="3600" dirty="0" smtClean="0">
                <a:latin typeface="Arial Black" pitchFamily="34" charset="0"/>
              </a:rPr>
            </a:br>
            <a:r>
              <a:rPr lang="ru-RU" sz="3600" dirty="0" smtClean="0">
                <a:latin typeface="Arial Black" pitchFamily="34" charset="0"/>
              </a:rPr>
              <a:t>   </a:t>
            </a:r>
            <a:r>
              <a:rPr lang="ru-RU" sz="3600" dirty="0" err="1" smtClean="0">
                <a:latin typeface="Arial Black" pitchFamily="34" charset="0"/>
              </a:rPr>
              <a:t>за-бра-лась</a:t>
            </a:r>
            <a:r>
              <a:rPr lang="ru-RU" sz="3600" dirty="0" smtClean="0">
                <a:latin typeface="Arial Black" pitchFamily="34" charset="0"/>
              </a:rPr>
              <a:t> - забралась</a:t>
            </a:r>
            <a:r>
              <a:rPr lang="ru-RU" sz="3600" dirty="0">
                <a:latin typeface="Arial Black" pitchFamily="34" charset="0"/>
              </a:rPr>
              <a:t/>
            </a:r>
            <a:br>
              <a:rPr lang="ru-RU" sz="3600" dirty="0">
                <a:latin typeface="Arial Black" pitchFamily="34" charset="0"/>
              </a:rPr>
            </a:br>
            <a:endParaRPr lang="ru-RU" sz="3600" dirty="0">
              <a:latin typeface="Arial Black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68" y="0"/>
            <a:ext cx="5429288" cy="2071694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660033"/>
                </a:solidFill>
                <a:latin typeface="Arial Black" pitchFamily="34" charset="0"/>
              </a:rPr>
              <a:t>молодцы</a:t>
            </a:r>
            <a:endParaRPr lang="ru-RU" sz="8000" b="1" dirty="0">
              <a:solidFill>
                <a:srgbClr val="660033"/>
              </a:solidFill>
              <a:latin typeface="Arial Black" pitchFamily="34" charset="0"/>
            </a:endParaRPr>
          </a:p>
        </p:txBody>
      </p:sp>
      <p:pic>
        <p:nvPicPr>
          <p:cNvPr id="1026" name="Picture 2" descr="C:\Documents and Settings\UserXP\Мои документы\картинки для презентаций\4abitur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-10000"/>
          </a:blip>
          <a:stretch>
            <a:fillRect/>
          </a:stretch>
        </p:blipFill>
        <p:spPr bwMode="auto">
          <a:xfrm>
            <a:off x="3714744" y="3143248"/>
            <a:ext cx="3857652" cy="3429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660033"/>
            </a:solidFill>
          </a:ln>
          <a:effectLst>
            <a:reflection blurRad="12700" stA="38000" endPos="28000" dist="5000" dir="5400000" sy="-100000" algn="bl" rotWithShape="0"/>
          </a:effectLst>
          <a:scene3d>
            <a:camera prst="perspectiveLeft"/>
            <a:lightRig rig="threePt" dir="t"/>
          </a:scene3d>
        </p:spPr>
      </p:pic>
      <p:pic>
        <p:nvPicPr>
          <p:cNvPr id="1027" name="Picture 3" descr="C:\Documents and Settings\UserXP\Мои документы\всякие картинки\60781545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102064" cy="3357562"/>
          </a:xfrm>
          <a:prstGeom prst="rect">
            <a:avLst/>
          </a:prstGeom>
          <a:noFill/>
        </p:spPr>
      </p:pic>
      <p:pic>
        <p:nvPicPr>
          <p:cNvPr id="6" name="15r-minu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0" y="5786454"/>
            <a:ext cx="304800" cy="3048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379730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 </a:t>
            </a:r>
            <a:br>
              <a:rPr lang="ru-RU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 СОШ  № 31   </a:t>
            </a:r>
            <a:br>
              <a:rPr lang="ru-RU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Ткачёва Галина Владимировна</a:t>
            </a:r>
            <a:br>
              <a:rPr lang="ru-RU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Шахты</a:t>
            </a:r>
            <a:br>
              <a:rPr lang="ru-RU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478634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СКАЗКА –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произведение 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устного народного творчества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о вымышленных событиях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endParaRPr lang="ru-RU" sz="2800" b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050" name="Picture 2" descr="C:\Documents and Settings\UserXP\Рабочий стол\ск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357430"/>
            <a:ext cx="6572296" cy="4214842"/>
          </a:xfrm>
          <a:prstGeom prst="rect">
            <a:avLst/>
          </a:prstGeom>
          <a:ln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UserXP\Рабочий стол\574370_75bfc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1914861" cy="2214578"/>
          </a:xfrm>
          <a:prstGeom prst="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3" descr="C:\Documents and Settings\UserXP\Рабочий стол\06042822.jpg"/>
          <p:cNvPicPr>
            <a:picLocks noChangeAspect="1" noChangeArrowheads="1"/>
          </p:cNvPicPr>
          <p:nvPr/>
        </p:nvPicPr>
        <p:blipFill>
          <a:blip r:embed="rId4" cstate="print"/>
          <a:srcRect t="34229"/>
          <a:stretch>
            <a:fillRect/>
          </a:stretch>
        </p:blipFill>
        <p:spPr bwMode="auto">
          <a:xfrm>
            <a:off x="6929454" y="2786058"/>
            <a:ext cx="1903414" cy="1647236"/>
          </a:xfrm>
          <a:prstGeom prst="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071670" y="0"/>
            <a:ext cx="67233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Любимые сказки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028" name="Picture 4" descr="C:\Documents and Settings\UserXP\Рабочий стол\229.jpg"/>
          <p:cNvPicPr>
            <a:picLocks noChangeAspect="1" noChangeArrowheads="1"/>
          </p:cNvPicPr>
          <p:nvPr/>
        </p:nvPicPr>
        <p:blipFill>
          <a:blip r:embed="rId5" cstate="print"/>
          <a:srcRect t="24858"/>
          <a:stretch>
            <a:fillRect/>
          </a:stretch>
        </p:blipFill>
        <p:spPr bwMode="auto">
          <a:xfrm>
            <a:off x="6286512" y="4714884"/>
            <a:ext cx="1687508" cy="1727553"/>
          </a:xfrm>
          <a:prstGeom prst="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pic>
        <p:nvPicPr>
          <p:cNvPr id="1029" name="Picture 5" descr="C:\Documents and Settings\UserXP\Рабочий стол\01462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6182" y="3643314"/>
            <a:ext cx="1653263" cy="2169907"/>
          </a:xfrm>
          <a:prstGeom prst="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1" name="Picture 7" descr="C:\Documents and Settings\UserXP\Рабочий стол\stscfx.-zkqgv.jpg"/>
          <p:cNvPicPr>
            <a:picLocks noChangeAspect="1" noChangeArrowheads="1"/>
          </p:cNvPicPr>
          <p:nvPr/>
        </p:nvPicPr>
        <p:blipFill>
          <a:blip r:embed="rId7" cstate="print"/>
          <a:srcRect l="4166" t="16666" r="4166" b="16666"/>
          <a:stretch>
            <a:fillRect/>
          </a:stretch>
        </p:blipFill>
        <p:spPr bwMode="auto">
          <a:xfrm>
            <a:off x="428596" y="2857496"/>
            <a:ext cx="2161000" cy="1571636"/>
          </a:xfrm>
          <a:prstGeom prst="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2" name="Picture 8" descr="C:\Documents and Settings\UserXP\Рабочий стол\1-9.jpg"/>
          <p:cNvPicPr>
            <a:picLocks noChangeAspect="1" noChangeArrowheads="1"/>
          </p:cNvPicPr>
          <p:nvPr/>
        </p:nvPicPr>
        <p:blipFill>
          <a:blip r:embed="rId8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642910" y="5143512"/>
            <a:ext cx="1916070" cy="1423978"/>
          </a:xfrm>
          <a:prstGeom prst="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2" descr="C:\Documents and Settings\UserXP\Рабочий стол\481818.jpg"/>
          <p:cNvPicPr>
            <a:picLocks noChangeAspect="1" noChangeArrowheads="1"/>
          </p:cNvPicPr>
          <p:nvPr/>
        </p:nvPicPr>
        <p:blipFill>
          <a:blip r:embed="rId9" cstate="print"/>
          <a:srcRect l="3125" t="23841" r="6250" b="7358"/>
          <a:stretch>
            <a:fillRect/>
          </a:stretch>
        </p:blipFill>
        <p:spPr bwMode="auto">
          <a:xfrm>
            <a:off x="4929190" y="1071546"/>
            <a:ext cx="1812739" cy="1714512"/>
          </a:xfrm>
          <a:prstGeom prst="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" descr="C:\Documents and Settings\UserXP\Рабочий стол\kurochka.jpg"/>
          <p:cNvPicPr>
            <a:picLocks noChangeAspect="1" noChangeArrowheads="1"/>
          </p:cNvPicPr>
          <p:nvPr/>
        </p:nvPicPr>
        <p:blipFill>
          <a:blip r:embed="rId10" cstate="print">
            <a:lum bright="-30000" contrast="30000"/>
          </a:blip>
          <a:srcRect t="12815" b="7090"/>
          <a:stretch>
            <a:fillRect/>
          </a:stretch>
        </p:blipFill>
        <p:spPr bwMode="auto">
          <a:xfrm>
            <a:off x="2786050" y="1071546"/>
            <a:ext cx="1907964" cy="1785950"/>
          </a:xfrm>
          <a:prstGeom prst="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Русская народная сказка </a:t>
            </a:r>
            <a:b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«ТЕРЕМОК»</a:t>
            </a:r>
            <a:b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</a:br>
            <a:endParaRPr lang="ru-RU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026" name="Picture 2" descr="C:\Documents and Settings\UserXP\Мои документы\К УРОКУ\терем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7732" y="1571612"/>
            <a:ext cx="7149044" cy="4929222"/>
          </a:xfrm>
          <a:prstGeom prst="rect">
            <a:avLst/>
          </a:prstGeom>
          <a:ln w="127000" cap="rnd">
            <a:solidFill>
              <a:schemeClr val="accent5">
                <a:lumMod val="5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latin typeface="Georgia" pitchFamily="18" charset="0"/>
              </a:rPr>
              <a:t>       </a:t>
            </a:r>
          </a:p>
          <a:p>
            <a:pPr>
              <a:buNone/>
            </a:pPr>
            <a:r>
              <a:rPr lang="ru-RU" b="1" dirty="0" smtClean="0">
                <a:latin typeface="Georgia" pitchFamily="18" charset="0"/>
              </a:rPr>
              <a:t>             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chemeClr val="bg1"/>
                </a:solidFill>
                <a:latin typeface="Georgia" pitchFamily="18" charset="0"/>
              </a:rPr>
              <a:t>                              Терем – дом, </a:t>
            </a:r>
          </a:p>
          <a:p>
            <a:pPr algn="r">
              <a:buNone/>
            </a:pPr>
            <a:r>
              <a:rPr lang="ru-RU" sz="4400" b="1" dirty="0" smtClean="0">
                <a:solidFill>
                  <a:schemeClr val="bg1"/>
                </a:solidFill>
                <a:latin typeface="Georgia" pitchFamily="18" charset="0"/>
              </a:rPr>
              <a:t>                                                                                                                                                          жилище</a:t>
            </a:r>
            <a:endParaRPr lang="ru-RU" sz="44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4400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>
              <a:buNone/>
            </a:pPr>
            <a:endParaRPr lang="ru-RU" sz="4400" b="1" dirty="0" smtClean="0">
              <a:solidFill>
                <a:schemeClr val="bg1"/>
              </a:solidFill>
              <a:latin typeface="Georgia" pitchFamily="18" charset="0"/>
            </a:endParaRPr>
          </a:p>
          <a:p>
            <a:pPr>
              <a:buNone/>
            </a:pPr>
            <a:r>
              <a:rPr lang="ru-RU" sz="6000" dirty="0" smtClean="0"/>
              <a:t>    терем</a:t>
            </a:r>
            <a:r>
              <a:rPr lang="ru-RU" sz="6000" dirty="0" smtClean="0">
                <a:solidFill>
                  <a:srgbClr val="FF0000"/>
                </a:solidFill>
              </a:rPr>
              <a:t>ок</a:t>
            </a:r>
            <a:endParaRPr lang="ru-RU" sz="6000" b="1" dirty="0" smtClean="0">
              <a:latin typeface="Georgia" pitchFamily="18" charset="0"/>
            </a:endParaRPr>
          </a:p>
          <a:p>
            <a:pPr>
              <a:buNone/>
            </a:pPr>
            <a:endParaRPr lang="ru-RU" b="1" dirty="0" smtClean="0">
              <a:latin typeface="Georgia" pitchFamily="18" charset="0"/>
            </a:endParaRPr>
          </a:p>
          <a:p>
            <a:pPr>
              <a:buNone/>
            </a:pPr>
            <a:endParaRPr lang="ru-RU" b="1" dirty="0" smtClean="0">
              <a:latin typeface="Georgia" pitchFamily="18" charset="0"/>
            </a:endParaRPr>
          </a:p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5" name="Picture 2" descr="C:\Documents and Settings\UserXP\Мои документы\К УРОКУ\теремок3.jpg"/>
          <p:cNvPicPr>
            <a:picLocks noChangeAspect="1" noChangeArrowheads="1"/>
          </p:cNvPicPr>
          <p:nvPr/>
        </p:nvPicPr>
        <p:blipFill>
          <a:blip r:embed="rId3" cstate="print">
            <a:lum bright="10000" contrast="20000"/>
          </a:blip>
          <a:srcRect/>
          <a:stretch>
            <a:fillRect/>
          </a:stretch>
        </p:blipFill>
        <p:spPr bwMode="auto">
          <a:xfrm>
            <a:off x="285720" y="357166"/>
            <a:ext cx="4286279" cy="3143272"/>
          </a:xfrm>
          <a:prstGeom prst="rect">
            <a:avLst/>
          </a:prstGeom>
          <a:ln>
            <a:solidFill>
              <a:srgbClr val="00206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3" descr="C:\Documents and Settings\UserXP\Мои документы\К УРОКУ\теремок6.jpg"/>
          <p:cNvPicPr>
            <a:picLocks noChangeAspect="1" noChangeArrowheads="1"/>
          </p:cNvPicPr>
          <p:nvPr/>
        </p:nvPicPr>
        <p:blipFill>
          <a:blip r:embed="rId4" cstate="print"/>
          <a:srcRect l="10798" r="13615"/>
          <a:stretch>
            <a:fillRect/>
          </a:stretch>
        </p:blipFill>
        <p:spPr bwMode="auto">
          <a:xfrm flipH="1">
            <a:off x="4500562" y="3357562"/>
            <a:ext cx="4357718" cy="3128959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UserXP\Мои документы\К УРОКУ\теремок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7222" y="0"/>
            <a:ext cx="9501222" cy="6858000"/>
          </a:xfrm>
          <a:prstGeom prst="rect">
            <a:avLst/>
          </a:prstGeom>
          <a:noFill/>
        </p:spPr>
      </p:pic>
      <p:pic>
        <p:nvPicPr>
          <p:cNvPr id="6" name="15r-minu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-152400" y="52863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8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UserXP\Рабочий стол\теремок1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-214346" y="0"/>
            <a:ext cx="9358345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XP\Мои документы\К УРОКУ\теремок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04088"/>
            <a:ext cx="4714908" cy="565387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Мышка – норушка</a:t>
            </a:r>
            <a:b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</a:b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/>
            </a:r>
            <a:b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</a:b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Лягушка – </a:t>
            </a:r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поскакушка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Зайчик – </a:t>
            </a:r>
            <a:r>
              <a:rPr lang="ru-RU" sz="2800" dirty="0" err="1" smtClean="0">
                <a:solidFill>
                  <a:srgbClr val="FF0000"/>
                </a:solidFill>
                <a:latin typeface="Arial Black" pitchFamily="34" charset="0"/>
              </a:rPr>
              <a:t>побегайчик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800" dirty="0" smtClean="0">
                <a:solidFill>
                  <a:srgbClr val="FFC000"/>
                </a:solidFill>
                <a:latin typeface="Arial Black" pitchFamily="34" charset="0"/>
              </a:rPr>
              <a:t>Лисичка – сестричка</a:t>
            </a:r>
            <a:br>
              <a:rPr lang="ru-RU" sz="2800" dirty="0" smtClean="0">
                <a:solidFill>
                  <a:srgbClr val="FFC000"/>
                </a:solidFill>
                <a:latin typeface="Arial Black" pitchFamily="34" charset="0"/>
              </a:rPr>
            </a:br>
            <a:r>
              <a:rPr lang="ru-RU" sz="2800" dirty="0" smtClean="0">
                <a:solidFill>
                  <a:srgbClr val="FFC000"/>
                </a:solidFill>
                <a:latin typeface="Arial Black" pitchFamily="34" charset="0"/>
              </a:rPr>
              <a:t/>
            </a:r>
            <a:br>
              <a:rPr lang="ru-RU" sz="2800" dirty="0" smtClean="0">
                <a:solidFill>
                  <a:srgbClr val="FFC000"/>
                </a:solidFill>
                <a:latin typeface="Arial Black" pitchFamily="34" charset="0"/>
              </a:rPr>
            </a:b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</a:rPr>
              <a:t>Волчок – серый бочок</a:t>
            </a:r>
            <a:b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</a:rPr>
            </a:b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</a:rPr>
              <a:t/>
            </a:r>
            <a:b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</a:rPr>
            </a:br>
            <a:r>
              <a:rPr lang="ru-RU" sz="2800" dirty="0" smtClean="0">
                <a:solidFill>
                  <a:srgbClr val="663300"/>
                </a:solidFill>
                <a:latin typeface="Arial Black" pitchFamily="34" charset="0"/>
              </a:rPr>
              <a:t>Медведь косолапый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/>
            </a:r>
            <a:b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</a:b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2.xml><?xml version="1.0" encoding="utf-8"?>
<a:themeOverride xmlns:a="http://schemas.openxmlformats.org/drawingml/2006/main">
  <a:clrScheme name="Солнцестояние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3.xml><?xml version="1.0" encoding="utf-8"?>
<a:themeOverride xmlns:a="http://schemas.openxmlformats.org/drawingml/2006/main">
  <a:clrScheme name="Солнцестояние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4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677</TotalTime>
  <Words>57</Words>
  <Application>Microsoft Office PowerPoint</Application>
  <PresentationFormat>Экран (4:3)</PresentationFormat>
  <Paragraphs>26</Paragraphs>
  <Slides>22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Поток</vt:lpstr>
      <vt:lpstr>Тема Office</vt:lpstr>
      <vt:lpstr>Техническая</vt:lpstr>
      <vt:lpstr>Апекс</vt:lpstr>
      <vt:lpstr> </vt:lpstr>
      <vt:lpstr>Устное народное творчество</vt:lpstr>
      <vt:lpstr>СКАЗКА – произведение  устного народного творчества о вымышленных событиях       </vt:lpstr>
      <vt:lpstr>Слайд 4</vt:lpstr>
      <vt:lpstr>Русская народная сказка  «ТЕРЕМОК»           </vt:lpstr>
      <vt:lpstr>Слайд 6</vt:lpstr>
      <vt:lpstr>Слайд 7</vt:lpstr>
      <vt:lpstr>Слайд 8</vt:lpstr>
      <vt:lpstr>Мышка – норушка  Лягушка – поскакушка  Зайчик – побегайчик  Лисичка – сестричка  Волчок – серый бочок  Медведь косолапый  </vt:lpstr>
      <vt:lpstr>Хоть и виноват медведь, Мы ему поможем! </vt:lpstr>
      <vt:lpstr>Слайд 11</vt:lpstr>
      <vt:lpstr>         ЕВГЕНИЙ                НИКОЛАЕВИЧ      ЧАРУШИН        </vt:lpstr>
      <vt:lpstr>Слайд 13</vt:lpstr>
      <vt:lpstr>Слайд 14</vt:lpstr>
      <vt:lpstr>Слайд 15</vt:lpstr>
      <vt:lpstr>Слайд 16</vt:lpstr>
      <vt:lpstr>Слайд 17</vt:lpstr>
      <vt:lpstr>Слайд 18</vt:lpstr>
      <vt:lpstr>   мышка – норушка    лягушка – квакушка    заяц – увёртыш    лисичка – сестричка    волк – хватыш    медведь – тяпыш-ляпыш</vt:lpstr>
      <vt:lpstr>   теремок – высок     о-ста-но-ви-лась – остановилась     жить- поживать     рас-пе-вать – распевать     вмес-те – вместе     за-бра-лась - забралась </vt:lpstr>
      <vt:lpstr>молодцы</vt:lpstr>
      <vt:lpstr>Учитель начальных классов  МБОУ  СОШ  № 31    Ткачёва Галина Владимировна г. Шахты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Вадим</cp:lastModifiedBy>
  <cp:revision>77</cp:revision>
  <dcterms:modified xsi:type="dcterms:W3CDTF">2002-11-08T22:34:41Z</dcterms:modified>
</cp:coreProperties>
</file>